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7C1265-FD73-418F-9EC5-AF324A1ED48F}" v="36" dt="2021-05-25T09:32:04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AC5E8E-7E13-4B3C-9AB3-AF9A2F2EC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B38FB7B-7630-4911-8A2C-91BC8FE8D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223052-A438-4EB7-8F6A-4FBDBC14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375D52-036C-4CF6-9DAB-77150815C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858F94-F35D-4392-A1C1-C6095D697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845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02D8B6-81BD-4DD9-A07E-D09EC041A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0A52DA5-19E8-4358-9522-60C219D9C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75B5A68-EECA-4DB1-ACE8-40FD83FE5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BE0E5D-5548-4290-9EC6-16C7C5010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378ED3-F469-4F1A-97B0-7DE51E22A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222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7C88443-1444-4AF6-BACB-68336FE49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D2A3A2E-5604-40FC-8983-6E74FF2C0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FF81235-AD48-4EE1-A293-CAF55709D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4E989C8-0F64-406C-A599-9ABA3F8F3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8FF0AB-A6B4-4C4B-92B4-E94905148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6711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 hasCustomPrompt="1"/>
          </p:nvPr>
        </p:nvSpPr>
        <p:spPr>
          <a:xfrm>
            <a:off x="239349" y="1310905"/>
            <a:ext cx="11809312" cy="1470025"/>
          </a:xfrm>
        </p:spPr>
        <p:txBody>
          <a:bodyPr>
            <a:normAutofit/>
          </a:bodyPr>
          <a:lstStyle>
            <a:lvl1pPr algn="ctr">
              <a:defRPr sz="4000" b="0">
                <a:solidFill>
                  <a:srgbClr val="003399"/>
                </a:solidFill>
                <a:effectLst/>
                <a:latin typeface="+mj-lt"/>
                <a:cs typeface="Times New Roman" pitchFamily="18" charset="0"/>
              </a:defRPr>
            </a:lvl1pPr>
          </a:lstStyle>
          <a:p>
            <a:r>
              <a:rPr lang="en-US" altLang="zh-TW" b="1" dirty="0">
                <a:solidFill>
                  <a:srgbClr val="0070C0"/>
                </a:solidFill>
                <a:latin typeface="Calibri" panose="020F0502020204030204" pitchFamily="34" charset="0"/>
              </a:rPr>
              <a:t>Presentation Name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3130219" y="2924944"/>
            <a:ext cx="5654080" cy="648072"/>
          </a:xfrm>
        </p:spPr>
        <p:txBody>
          <a:bodyPr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  <a:latin typeface="Times" pitchFamily="18" charset="0"/>
                <a:cs typeface="Times New Roman" pitchFamily="18" charset="0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TW" dirty="0"/>
              <a:t>author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576C-5C8B-48D3-BE78-393857802A0B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16" name="文字版面配置區 15"/>
          <p:cNvSpPr>
            <a:spLocks noGrp="1"/>
          </p:cNvSpPr>
          <p:nvPr>
            <p:ph type="body" sz="quarter" idx="13" hasCustomPrompt="1"/>
          </p:nvPr>
        </p:nvSpPr>
        <p:spPr>
          <a:xfrm>
            <a:off x="985079" y="188640"/>
            <a:ext cx="10391508" cy="432048"/>
          </a:xfrm>
        </p:spPr>
        <p:txBody>
          <a:bodyPr>
            <a:normAutofit/>
          </a:bodyPr>
          <a:lstStyle>
            <a:lvl1pPr marL="0" indent="0">
              <a:buNone/>
              <a:defRPr lang="en-US" altLang="zh-TW" sz="1350" b="0" i="0" u="none" strike="noStrike" kern="1200" baseline="0" smtClean="0">
                <a:solidFill>
                  <a:schemeClr val="tx1"/>
                </a:solidFill>
                <a:effectLst/>
                <a:latin typeface="Times" pitchFamily="18" charset="0"/>
                <a:cs typeface="Times New Roman" pitchFamily="18" charset="0"/>
              </a:defRPr>
            </a:lvl1pPr>
          </a:lstStyle>
          <a:p>
            <a:r>
              <a:rPr lang="en-US" altLang="zh-TW" sz="1350" dirty="0">
                <a:latin typeface="Times New Roman" pitchFamily="18" charset="0"/>
                <a:cs typeface="Times New Roman" pitchFamily="18" charset="0"/>
              </a:rPr>
              <a:t>Title</a:t>
            </a:r>
            <a:endParaRPr lang="zh-TW" altLang="en-US" sz="135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文字版面配置區 17"/>
          <p:cNvSpPr>
            <a:spLocks noGrp="1"/>
          </p:cNvSpPr>
          <p:nvPr>
            <p:ph type="body" sz="quarter" idx="14" hasCustomPrompt="1"/>
          </p:nvPr>
        </p:nvSpPr>
        <p:spPr>
          <a:xfrm>
            <a:off x="3887758" y="4149085"/>
            <a:ext cx="4032449" cy="720725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  <a:latin typeface="Times" pitchFamily="18" charset="0"/>
                <a:cs typeface="Times New Roman" pitchFamily="18" charset="0"/>
              </a:defRPr>
            </a:lvl1pPr>
          </a:lstStyle>
          <a:p>
            <a:pPr lvl="0"/>
            <a:r>
              <a:rPr lang="en-US" altLang="zh-TW" dirty="0"/>
              <a:t>Time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3635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8EAC5C-6CCD-473E-9877-6B4099C5A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4DA41C-4D7A-40D4-8071-BE5DC8DFC4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354473F-3C40-45DA-A4ED-7558B7040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DF4D05-AF1C-4782-95CE-14CC9E1E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1912809-63D2-4096-9F8B-4FD6847F4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174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E64E4E-7706-400C-B40E-C1BAE4015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1643752-0AF9-4DA2-BED8-A9B7EDF24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3421ED-AC2D-47BF-8D58-81EBE6059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D8E0FB-1B54-4C60-9C24-56C5C1D19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367C184-392C-498B-8059-6D0973775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7550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D4EDF1-B900-4415-A0BC-C7E1B825D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528CE1-B10C-4B61-9C17-EA8CF7F7DD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04A2EDD-BA62-46C4-A427-F05533BE7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40D171-981B-4607-9965-A953EA4F9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CC61B09-BCC4-4B3E-829B-A99F83515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299549-BA2E-4A19-A252-3251CBB2D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1883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58172B-61F7-4A53-82C8-2CB9368AC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6B9DDF4-63E5-4611-9B6C-CFCEB852D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3CB784C-9E39-4425-BD01-AE8C1A7FD5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836D9A7-8400-43F7-81BB-4D33813256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52885EF-8967-4217-A4B7-856446804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DDD5699-01B5-42C4-8650-239EC26AA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BDCFFDA-E7CF-4A9A-BC86-0BF102B4D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BC1612D-B565-4653-9359-EB2C80C11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6904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2EF3FF-B0BF-424C-9A31-07D030561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D2D915B-DE4D-4393-AF8A-5ED81EC6F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701A365-27B2-49FB-9E10-0FE9F5BD5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89850B0-6970-4DCD-BAA7-172E9BE9B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7334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FD962C4-C9FC-4E43-88DB-00077252B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B109383-3541-44CD-8BAD-9D8C1E372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B281391-2406-495A-BCC6-E54860C2F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6151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71EF9A-4FFC-4FFD-9D9B-D35967102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78086B-15BB-4D5E-9FEB-9C43599EB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9314561-CD85-4A9A-95C1-6317831F5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614565A-E706-479F-9DEF-D3BBB703D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BA2519C-D52B-491D-A648-83AA77DB2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4AA784-C5B7-4931-AAB4-ED2D0E46F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2172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E2D537-4188-4B7F-8470-53D05E517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E962E98-4683-4678-94E8-EF8C52FCBA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053F2B9-6EB8-46C9-BD42-6FEBF5E84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5BF4081-1569-416A-9A59-410764CEC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9BB36F1-4B1A-46BC-92EA-D84FE10D8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F7C75CA-FABC-4F75-87FF-B661FD87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2159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34E5B62-A32D-415F-B233-40099CCFE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9DA1F74-268C-4755-9CDB-ED07B666C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C50795C-F34A-4117-979B-8979B3C806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BEC1E-F491-49DB-9B0F-974447A712FE}" type="datetimeFigureOut">
              <a:rPr lang="zh-TW" altLang="en-US" smtClean="0"/>
              <a:t>2021/6/2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CDFAD16-B8E9-43E8-8B2B-3F7757CAF7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4A68AC-72C1-4027-926B-8463F7F718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334C2-BAFB-4215-A1AC-1ACEEEF7DC8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5819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mmlab.ie.cuhk.edu.hk/projects/CelebA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10.10196v3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2FAB1C37-849D-4832-9149-80F9F924B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2688" y="1605726"/>
            <a:ext cx="11809312" cy="1470025"/>
          </a:xfrm>
        </p:spPr>
        <p:txBody>
          <a:bodyPr/>
          <a:lstStyle/>
          <a:p>
            <a:r>
              <a:rPr lang="en-US" altLang="zh-TW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NYCU 2021 Spring DLP</a:t>
            </a:r>
            <a:br>
              <a:rPr lang="en-US" altLang="zh-TW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TW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Lab7: Let's Play GANs with Flows and friends</a:t>
            </a:r>
            <a:endParaRPr lang="zh-TW" altLang="en-US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F71CB987-D025-48E3-B62B-195279067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8959" y="3782249"/>
            <a:ext cx="5654080" cy="648072"/>
          </a:xfrm>
        </p:spPr>
        <p:txBody>
          <a:bodyPr/>
          <a:lstStyle/>
          <a:p>
            <a:r>
              <a:rPr lang="en-US" altLang="zh-TW" dirty="0">
                <a:latin typeface="+mj-ea"/>
                <a:ea typeface="+mj-ea"/>
              </a:rPr>
              <a:t>TA </a:t>
            </a:r>
            <a:r>
              <a:rPr lang="zh-TW" altLang="en-US" dirty="0">
                <a:latin typeface="+mj-ea"/>
                <a:ea typeface="+mj-ea"/>
              </a:rPr>
              <a:t>陳鵬宇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8AB62449-A937-4C10-B321-B7556B451A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文字版面配置區 8">
            <a:extLst>
              <a:ext uri="{FF2B5EF4-FFF2-40B4-BE49-F238E27FC236}">
                <a16:creationId xmlns:a16="http://schemas.microsoft.com/office/drawing/2014/main" id="{FA6DC119-DED8-4345-AA87-73B2614AE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079775" y="4826370"/>
            <a:ext cx="4032449" cy="720725"/>
          </a:xfrm>
        </p:spPr>
        <p:txBody>
          <a:bodyPr/>
          <a:lstStyle/>
          <a:p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May 25, 2021</a:t>
            </a:r>
            <a:endParaRPr lang="zh-TW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18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1C9C28-F3F4-4BCF-98F2-FA4552A7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Description – Task 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7E321A-3E64-480E-881B-765EEB150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Human Face Generation – </a:t>
            </a:r>
            <a:r>
              <a:rPr lang="en-US" altLang="zh-TW" dirty="0" err="1"/>
              <a:t>CelebA</a:t>
            </a:r>
            <a:r>
              <a:rPr lang="en-US" altLang="zh-TW" dirty="0"/>
              <a:t>-HQ dataset</a:t>
            </a:r>
          </a:p>
          <a:p>
            <a:r>
              <a:rPr lang="en-US" altLang="zh-TW" dirty="0"/>
              <a:t>Dataset overview:</a:t>
            </a:r>
          </a:p>
          <a:p>
            <a:pPr lvl="1"/>
            <a:r>
              <a:rPr lang="en-US" altLang="zh-TW" dirty="0"/>
              <a:t>30000 faces of celebrities with </a:t>
            </a:r>
            <a:r>
              <a:rPr lang="en-US" altLang="zh-TW" dirty="0">
                <a:solidFill>
                  <a:srgbClr val="FF0000"/>
                </a:solidFill>
              </a:rPr>
              <a:t>multiple attributes</a:t>
            </a:r>
          </a:p>
          <a:p>
            <a:pPr lvl="1"/>
            <a:r>
              <a:rPr lang="en-US" altLang="zh-TW" dirty="0"/>
              <a:t>40 attributes: </a:t>
            </a:r>
            <a:r>
              <a:rPr lang="en-US" altLang="zh-TW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Bangs, </a:t>
            </a:r>
            <a:r>
              <a:rPr lang="en-US" altLang="zh-TW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Blond_Hair</a:t>
            </a:r>
            <a:r>
              <a:rPr lang="en-US" altLang="zh-TW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, Eyeglasses, Mustache, Smiling…</a:t>
            </a:r>
          </a:p>
          <a:p>
            <a:pPr lvl="1"/>
            <a:endParaRPr lang="en-US" altLang="zh-TW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Calibri"/>
            </a:endParaRPr>
          </a:p>
          <a:p>
            <a:pPr lvl="1"/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F47A253B-0C3B-478A-8402-761434F99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076" y="3352800"/>
            <a:ext cx="5811724" cy="3230562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12C00970-E9BF-4298-A984-21996CE6714B}"/>
              </a:ext>
            </a:extLst>
          </p:cNvPr>
          <p:cNvSpPr txBox="1"/>
          <p:nvPr/>
        </p:nvSpPr>
        <p:spPr>
          <a:xfrm>
            <a:off x="10692301" y="6206844"/>
            <a:ext cx="1972235" cy="376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Source:</a:t>
            </a:r>
            <a:r>
              <a:rPr lang="zh-TW" altLang="en-US" dirty="0"/>
              <a:t> </a:t>
            </a:r>
            <a:r>
              <a:rPr lang="en-US" altLang="zh-TW" dirty="0">
                <a:hlinkClick r:id="rId3"/>
              </a:rPr>
              <a:t>CelebA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76911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1C9C28-F3F4-4BCF-98F2-FA4552A7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Description – Task 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7E321A-3E64-480E-881B-765EEB150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You need to: </a:t>
            </a:r>
          </a:p>
          <a:p>
            <a:pPr lvl="1"/>
            <a:r>
              <a:rPr lang="en-US" altLang="zh-TW" dirty="0"/>
              <a:t> Implement a (conditional) NF model</a:t>
            </a:r>
          </a:p>
          <a:p>
            <a:pPr lvl="1"/>
            <a:r>
              <a:rPr lang="en-US" altLang="zh-TW" dirty="0"/>
              <a:t> Accomplish several applications:</a:t>
            </a:r>
          </a:p>
          <a:p>
            <a:pPr lvl="2"/>
            <a:r>
              <a:rPr lang="en-US" altLang="zh-TW" dirty="0"/>
              <a:t>Conditional face generation: Generate faces given attributes as conditions</a:t>
            </a:r>
          </a:p>
          <a:p>
            <a:pPr lvl="2"/>
            <a:r>
              <a:rPr lang="en-US" altLang="zh-TW" dirty="0"/>
              <a:t>Linear interpolation</a:t>
            </a:r>
          </a:p>
          <a:p>
            <a:pPr lvl="2"/>
            <a:endParaRPr lang="en-US" altLang="zh-TW" dirty="0"/>
          </a:p>
          <a:p>
            <a:pPr lvl="2"/>
            <a:endParaRPr lang="en-US" altLang="zh-TW" dirty="0"/>
          </a:p>
          <a:p>
            <a:pPr lvl="2"/>
            <a:endParaRPr lang="en-US" altLang="zh-TW" dirty="0"/>
          </a:p>
          <a:p>
            <a:pPr lvl="2"/>
            <a:endParaRPr lang="en-US" altLang="zh-TW" dirty="0"/>
          </a:p>
          <a:p>
            <a:pPr lvl="2"/>
            <a:r>
              <a:rPr lang="en-US" altLang="zh-TW" dirty="0"/>
              <a:t>Attribute manipulation: “Smiling”</a:t>
            </a:r>
          </a:p>
          <a:p>
            <a:pPr lvl="1"/>
            <a:endParaRPr lang="en-US" altLang="zh-TW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  <a:ea typeface="Calibri"/>
            </a:endParaRPr>
          </a:p>
          <a:p>
            <a:pPr lvl="1"/>
            <a:endParaRPr lang="zh-TW" altLang="en-US" dirty="0"/>
          </a:p>
        </p:txBody>
      </p:sp>
      <p:pic>
        <p:nvPicPr>
          <p:cNvPr id="5" name="圖片 4" descr="一張含有 個人, 擺姿勢, 團體, 室內 的圖片&#10;&#10;自動產生的描述">
            <a:extLst>
              <a:ext uri="{FF2B5EF4-FFF2-40B4-BE49-F238E27FC236}">
                <a16:creationId xmlns:a16="http://schemas.microsoft.com/office/drawing/2014/main" id="{2F8BC275-3D8E-4EF8-8428-8703A1362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688" y="3339352"/>
            <a:ext cx="5531947" cy="1853733"/>
          </a:xfrm>
          <a:prstGeom prst="rect">
            <a:avLst/>
          </a:prstGeom>
        </p:spPr>
      </p:pic>
      <p:pic>
        <p:nvPicPr>
          <p:cNvPr id="7" name="圖片 6" descr="一張含有 個人, 室內, 擺姿勢, 直立的 的圖片&#10;&#10;自動產生的描述">
            <a:extLst>
              <a:ext uri="{FF2B5EF4-FFF2-40B4-BE49-F238E27FC236}">
                <a16:creationId xmlns:a16="http://schemas.microsoft.com/office/drawing/2014/main" id="{02D84DF4-C23C-401B-AEC4-9EB3471829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0453" y="5607149"/>
            <a:ext cx="5531947" cy="111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895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F6C85-E4BA-422D-B87B-00B335AB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Implementation Details – Task 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4BE4E2-195E-4C75-8E09-F2617F6E4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447799"/>
            <a:ext cx="10363200" cy="5266765"/>
          </a:xfrm>
        </p:spPr>
        <p:txBody>
          <a:bodyPr>
            <a:normAutofit/>
          </a:bodyPr>
          <a:lstStyle/>
          <a:p>
            <a:r>
              <a:rPr lang="en-US" altLang="zh-TW" dirty="0"/>
              <a:t>Similarly, we list some suggested architecture for you, and you can adopt any other method you prefer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You can finish 2</a:t>
            </a:r>
            <a:r>
              <a:rPr lang="en-US" altLang="zh-TW" baseline="30000" dirty="0"/>
              <a:t>nd</a:t>
            </a:r>
            <a:r>
              <a:rPr lang="en-US" altLang="zh-TW" dirty="0"/>
              <a:t> &amp; 3</a:t>
            </a:r>
            <a:r>
              <a:rPr lang="en-US" altLang="zh-TW" baseline="30000" dirty="0"/>
              <a:t>rd</a:t>
            </a:r>
            <a:r>
              <a:rPr lang="en-US" altLang="zh-TW" dirty="0"/>
              <a:t> task without conditioning</a:t>
            </a:r>
          </a:p>
          <a:p>
            <a:endParaRPr lang="en-US" altLang="zh-TW" dirty="0"/>
          </a:p>
          <a:p>
            <a:r>
              <a:rPr lang="en-US" altLang="zh-TW" dirty="0"/>
              <a:t>It’s suggested that you try resolution of 64x64 first</a:t>
            </a:r>
          </a:p>
        </p:txBody>
      </p:sp>
    </p:spTree>
    <p:extLst>
      <p:ext uri="{BB962C8B-B14F-4D97-AF65-F5344CB8AC3E}">
        <p14:creationId xmlns:p14="http://schemas.microsoft.com/office/powerpoint/2010/main" val="1660276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2F6EE1-069F-4E04-AAF8-7B8150E8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Scoring Criteria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C0F869-B3D0-41F4-AE3E-CDA9C4916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447800"/>
            <a:ext cx="10363200" cy="5329518"/>
          </a:xfrm>
        </p:spPr>
        <p:txBody>
          <a:bodyPr>
            <a:normAutofit/>
          </a:bodyPr>
          <a:lstStyle/>
          <a:p>
            <a:r>
              <a:rPr lang="en-US" altLang="zh-TW" dirty="0">
                <a:cs typeface="Calibri" panose="020F0502020204030204" pitchFamily="34" charset="0"/>
              </a:rPr>
              <a:t>Report </a:t>
            </a:r>
          </a:p>
          <a:p>
            <a:pPr lvl="1"/>
            <a:r>
              <a:rPr lang="en-US" altLang="zh-TW" b="0" i="0" dirty="0">
                <a:effectLst/>
                <a:cs typeface="Calibri" panose="020F0502020204030204" pitchFamily="34" charset="0"/>
              </a:rPr>
              <a:t>Introduction (10%)</a:t>
            </a:r>
          </a:p>
          <a:p>
            <a:pPr lvl="1"/>
            <a:r>
              <a:rPr lang="en-US" altLang="zh-TW" b="0" i="0" dirty="0">
                <a:effectLst/>
                <a:cs typeface="Calibri" panose="020F0502020204030204" pitchFamily="34" charset="0"/>
              </a:rPr>
              <a:t>Implementation details (15%</a:t>
            </a:r>
            <a:r>
              <a:rPr lang="en-US" altLang="zh-TW" dirty="0"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en-US" altLang="zh-TW" dirty="0">
                <a:cs typeface="Calibri" panose="020F0502020204030204" pitchFamily="34" charset="0"/>
              </a:rPr>
              <a:t>Task 1 (45%)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Result (generated images) (5%)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Classification accuracy on </a:t>
            </a:r>
            <a:r>
              <a:rPr lang="en-US" altLang="zh-TW" dirty="0" err="1">
                <a:cs typeface="Calibri" panose="020F0502020204030204" pitchFamily="34" charset="0"/>
              </a:rPr>
              <a:t>test.json</a:t>
            </a:r>
            <a:r>
              <a:rPr lang="en-US" altLang="zh-TW" dirty="0">
                <a:cs typeface="Calibri" panose="020F0502020204030204" pitchFamily="34" charset="0"/>
              </a:rPr>
              <a:t>  and </a:t>
            </a:r>
            <a:r>
              <a:rPr lang="en-US" altLang="zh-TW" dirty="0" err="1">
                <a:cs typeface="Calibri" panose="020F0502020204030204" pitchFamily="34" charset="0"/>
              </a:rPr>
              <a:t>new_test.json</a:t>
            </a:r>
            <a:r>
              <a:rPr lang="en-US" altLang="zh-TW" dirty="0">
                <a:cs typeface="Calibri" panose="020F0502020204030204" pitchFamily="34" charset="0"/>
              </a:rPr>
              <a:t> using </a:t>
            </a:r>
            <a:r>
              <a:rPr lang="en-US" altLang="zh-TW" dirty="0" err="1">
                <a:cs typeface="Calibri" panose="020F0502020204030204" pitchFamily="34" charset="0"/>
              </a:rPr>
              <a:t>cGAN</a:t>
            </a:r>
            <a:r>
              <a:rPr lang="en-US" altLang="zh-TW" dirty="0">
                <a:cs typeface="Calibri" panose="020F0502020204030204" pitchFamily="34" charset="0"/>
              </a:rPr>
              <a:t> and </a:t>
            </a:r>
            <a:r>
              <a:rPr lang="en-US" altLang="zh-TW" dirty="0" err="1">
                <a:cs typeface="Calibri" panose="020F0502020204030204" pitchFamily="34" charset="0"/>
              </a:rPr>
              <a:t>cNF</a:t>
            </a:r>
            <a:r>
              <a:rPr lang="en-US" altLang="zh-TW" dirty="0">
                <a:cs typeface="Calibri" panose="020F0502020204030204" pitchFamily="34" charset="0"/>
              </a:rPr>
              <a:t>. (5% on </a:t>
            </a:r>
            <a:r>
              <a:rPr lang="en-US" altLang="zh-TW" dirty="0" err="1">
                <a:cs typeface="Calibri" panose="020F0502020204030204" pitchFamily="34" charset="0"/>
              </a:rPr>
              <a:t>test.json</a:t>
            </a:r>
            <a:r>
              <a:rPr lang="en-US" altLang="zh-TW" dirty="0">
                <a:cs typeface="Calibri" panose="020F0502020204030204" pitchFamily="34" charset="0"/>
              </a:rPr>
              <a:t>, 10% on </a:t>
            </a:r>
            <a:r>
              <a:rPr lang="en-US" altLang="zh-TW" dirty="0" err="1">
                <a:cs typeface="Calibri" panose="020F0502020204030204" pitchFamily="34" charset="0"/>
              </a:rPr>
              <a:t>new_test.json</a:t>
            </a:r>
            <a:r>
              <a:rPr lang="en-US" altLang="zh-TW" dirty="0">
                <a:cs typeface="Calibri" panose="020F0502020204030204" pitchFamily="34" charset="0"/>
              </a:rPr>
              <a:t> for each model)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Discussion (10%)</a:t>
            </a:r>
            <a:endParaRPr lang="en-US" altLang="zh-TW" sz="2800" dirty="0">
              <a:cs typeface="Calibri" panose="020F0502020204030204" pitchFamily="34" charset="0"/>
            </a:endParaRPr>
          </a:p>
          <a:p>
            <a:pPr lvl="1"/>
            <a:r>
              <a:rPr lang="en-US" altLang="zh-TW" dirty="0">
                <a:cs typeface="Calibri" panose="020F0502020204030204" pitchFamily="34" charset="0"/>
              </a:rPr>
              <a:t>Task 2 (30%)</a:t>
            </a:r>
          </a:p>
          <a:p>
            <a:pPr lvl="2"/>
            <a:r>
              <a:rPr lang="en-US" altLang="zh-TW" b="0" i="0" dirty="0">
                <a:effectLst/>
                <a:cs typeface="Calibri" panose="020F0502020204030204" pitchFamily="34" charset="0"/>
              </a:rPr>
              <a:t>Conditional face generation: At least 4 images with at least 3 conditions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Linear interpolation: 3 pairs of images with at least 5-image interpolations</a:t>
            </a:r>
          </a:p>
          <a:p>
            <a:pPr lvl="2"/>
            <a:r>
              <a:rPr lang="en-US" altLang="zh-TW" dirty="0">
                <a:cs typeface="Calibri" panose="020F0502020204030204" pitchFamily="34" charset="0"/>
              </a:rPr>
              <a:t>Attribute manipulation: At least 2 attributes of same image</a:t>
            </a:r>
            <a:endParaRPr lang="zh-TW" altLang="en-US" dirty="0">
              <a:cs typeface="Calibri" panose="020F0502020204030204" pitchFamily="34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D6C0534-E09F-4AEC-AAD7-886602A59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0861" y="1512191"/>
            <a:ext cx="3001939" cy="211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BB08110-0380-4CC5-B601-BF0A1E7F2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857500"/>
            <a:ext cx="10363200" cy="1143000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dirty="0">
                <a:latin typeface="Ink Free" panose="03080402000500000000" pitchFamily="66" charset="0"/>
                <a:ea typeface="HGSGothicE" panose="020B0400000000000000" pitchFamily="34" charset="-128"/>
              </a:rPr>
              <a:t>Have Fun~</a:t>
            </a:r>
            <a:endParaRPr lang="zh-TW" altLang="en-US" sz="6000" dirty="0">
              <a:latin typeface="Ink Free" panose="03080402000500000000" pitchFamily="66" charset="0"/>
              <a:ea typeface="HGSGothicE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5798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D1BE69-2B52-42C6-86A2-7D7C3CE8E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66ED61-DB89-47C4-A2DA-7147F17B9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Important Dates</a:t>
            </a:r>
          </a:p>
          <a:p>
            <a:r>
              <a:rPr lang="en-US" altLang="zh-TW" dirty="0"/>
              <a:t>Lab Description</a:t>
            </a:r>
          </a:p>
          <a:p>
            <a:r>
              <a:rPr lang="en-US" altLang="zh-TW" dirty="0"/>
              <a:t>Implementation Details</a:t>
            </a:r>
          </a:p>
          <a:p>
            <a:r>
              <a:rPr lang="en-US" altLang="zh-TW" dirty="0"/>
              <a:t>Scoring Criteria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06732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62F452-0182-4A86-9D06-6FF4A723E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Important Dates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76AB3C-0F32-4785-B5BB-69B812E38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Report submission deadline: June 15 (Tue.), 11:59 a.m.</a:t>
            </a:r>
          </a:p>
          <a:p>
            <a:r>
              <a:rPr lang="en-US" altLang="zh-TW" dirty="0"/>
              <a:t>No demo</a:t>
            </a:r>
          </a:p>
          <a:p>
            <a:r>
              <a:rPr lang="en-US" altLang="zh-TW" dirty="0"/>
              <a:t>Submission format: DLP_LAB7_yourstudentID_name.zip</a:t>
            </a:r>
          </a:p>
          <a:p>
            <a:pPr lvl="1"/>
            <a:r>
              <a:rPr lang="en-US" altLang="zh-TW" dirty="0"/>
              <a:t>Report (.pdf)</a:t>
            </a:r>
          </a:p>
          <a:p>
            <a:pPr lvl="1"/>
            <a:r>
              <a:rPr lang="en-US" altLang="zh-TW" dirty="0"/>
              <a:t>Source codes (.</a:t>
            </a:r>
            <a:r>
              <a:rPr lang="en-US" altLang="zh-TW" dirty="0" err="1"/>
              <a:t>py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Example: DLP_LAB7_309551113_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陳鵬宇</a:t>
            </a:r>
            <a:r>
              <a:rPr lang="en-US" altLang="zh-TW" dirty="0"/>
              <a:t>.zip</a:t>
            </a:r>
            <a:endParaRPr lang="zh-TW" altLang="en-US" dirty="0"/>
          </a:p>
          <a:p>
            <a:r>
              <a:rPr lang="en-US" altLang="zh-TW" dirty="0">
                <a:solidFill>
                  <a:srgbClr val="FF0000"/>
                </a:solidFill>
              </a:rPr>
              <a:t>-5% score penalty </a:t>
            </a:r>
            <a:r>
              <a:rPr lang="en-US" altLang="zh-TW" dirty="0"/>
              <a:t>if your format is wrong</a:t>
            </a:r>
          </a:p>
        </p:txBody>
      </p:sp>
    </p:spTree>
    <p:extLst>
      <p:ext uri="{BB962C8B-B14F-4D97-AF65-F5344CB8AC3E}">
        <p14:creationId xmlns:p14="http://schemas.microsoft.com/office/powerpoint/2010/main" val="949992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9454F4-1B1E-421F-A2C7-ABB346F8E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Lab Description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B10C0C9-80D7-4704-B125-582A67C7E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Implement conditional GAN &amp; Normalizing Flow</a:t>
            </a:r>
          </a:p>
          <a:p>
            <a:endParaRPr lang="en-US" altLang="zh-TW" dirty="0"/>
          </a:p>
          <a:p>
            <a:r>
              <a:rPr lang="en-US" altLang="zh-TW" dirty="0"/>
              <a:t>2 Tasks:</a:t>
            </a:r>
          </a:p>
          <a:p>
            <a:pPr marL="754374" lvl="1" indent="-514350">
              <a:buFont typeface="+mj-lt"/>
              <a:buAutoNum type="arabicPeriod"/>
            </a:pPr>
            <a:r>
              <a:rPr lang="en-US" altLang="zh-TW" dirty="0"/>
              <a:t>Object Image Generation</a:t>
            </a:r>
          </a:p>
          <a:p>
            <a:pPr marL="754374" lvl="1" indent="-514350">
              <a:buFont typeface="+mj-lt"/>
              <a:buAutoNum type="arabicPeriod"/>
            </a:pPr>
            <a:r>
              <a:rPr lang="en-US" altLang="zh-TW" dirty="0"/>
              <a:t>Human Face Generation</a:t>
            </a:r>
            <a:endParaRPr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76A5D5-9833-460D-8C67-243A824E0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100" y="3702423"/>
            <a:ext cx="2740022" cy="2719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A67B643-8E02-492A-B4A5-E3219C74DDA4}"/>
              </a:ext>
            </a:extLst>
          </p:cNvPr>
          <p:cNvSpPr txBox="1"/>
          <p:nvPr/>
        </p:nvSpPr>
        <p:spPr>
          <a:xfrm>
            <a:off x="9323295" y="6355976"/>
            <a:ext cx="1972235" cy="376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Source: </a:t>
            </a:r>
            <a:r>
              <a:rPr lang="en-US" altLang="zh-TW" b="0" i="0" u="none" strike="noStrike" dirty="0" err="1">
                <a:solidFill>
                  <a:srgbClr val="0096B1"/>
                </a:solidFill>
                <a:effectLst/>
                <a:latin typeface="system-ui"/>
                <a:hlinkClick r:id="rId3" tooltip="Karras et al"/>
              </a:rPr>
              <a:t>Karras</a:t>
            </a:r>
            <a:r>
              <a:rPr lang="en-US" altLang="zh-TW" b="0" i="0" u="none" strike="noStrike" dirty="0">
                <a:solidFill>
                  <a:srgbClr val="0096B1"/>
                </a:solidFill>
                <a:effectLst/>
                <a:latin typeface="system-ui"/>
                <a:hlinkClick r:id="rId3" tooltip="Karras et al"/>
              </a:rPr>
              <a:t> et al</a:t>
            </a:r>
            <a:r>
              <a:rPr lang="en-US" altLang="zh-TW" b="0" i="0" dirty="0">
                <a:solidFill>
                  <a:srgbClr val="6C757D"/>
                </a:solidFill>
                <a:effectLst/>
                <a:latin typeface="system-ui"/>
              </a:rPr>
              <a:t>.</a:t>
            </a:r>
            <a:endParaRPr lang="zh-TW" altLang="en-US" dirty="0"/>
          </a:p>
        </p:txBody>
      </p:sp>
      <p:pic>
        <p:nvPicPr>
          <p:cNvPr id="8" name="Google Shape;198;p11">
            <a:extLst>
              <a:ext uri="{FF2B5EF4-FFF2-40B4-BE49-F238E27FC236}">
                <a16:creationId xmlns:a16="http://schemas.microsoft.com/office/drawing/2014/main" id="{F8EAA371-2813-4738-B070-3C8677DEC033}"/>
              </a:ext>
            </a:extLst>
          </p:cNvPr>
          <p:cNvPicPr/>
          <p:nvPr/>
        </p:nvPicPr>
        <p:blipFill rotWithShape="1">
          <a:blip r:embed="rId4"/>
          <a:srcRect l="757" r="49447"/>
          <a:stretch/>
        </p:blipFill>
        <p:spPr>
          <a:xfrm>
            <a:off x="5867065" y="3702423"/>
            <a:ext cx="2975313" cy="271957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492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1C9C28-F3F4-4BCF-98F2-FA4552A7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Description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7E321A-3E64-480E-881B-765EEB150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Object Image Generation – </a:t>
            </a:r>
            <a:r>
              <a:rPr lang="en-US" altLang="zh-TW" dirty="0" err="1"/>
              <a:t>iCLEVR</a:t>
            </a:r>
            <a:r>
              <a:rPr lang="en-US" altLang="zh-TW" dirty="0"/>
              <a:t> dataset</a:t>
            </a:r>
          </a:p>
          <a:p>
            <a:r>
              <a:rPr lang="en-US" altLang="zh-TW" dirty="0"/>
              <a:t>Dataset overview:</a:t>
            </a:r>
          </a:p>
          <a:p>
            <a:pPr lvl="1"/>
            <a:r>
              <a:rPr lang="en-US" altLang="zh-TW" dirty="0"/>
              <a:t>Multiple objects in 1 images</a:t>
            </a:r>
          </a:p>
          <a:p>
            <a:pPr lvl="1"/>
            <a:r>
              <a:rPr lang="en-US" altLang="zh-TW" dirty="0"/>
              <a:t>24 classes: </a:t>
            </a:r>
            <a:r>
              <a:rPr lang="en-US" altLang="zh-TW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Calibri"/>
              </a:rPr>
              <a:t>cyan cylinder, red cube, green sphere…</a:t>
            </a:r>
          </a:p>
          <a:p>
            <a:pPr lvl="1"/>
            <a:r>
              <a:rPr lang="en-US" altLang="zh-TW" dirty="0"/>
              <a:t>Same object will not appear twice in an image</a:t>
            </a:r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Google Shape;186;p10">
            <a:extLst>
              <a:ext uri="{FF2B5EF4-FFF2-40B4-BE49-F238E27FC236}">
                <a16:creationId xmlns:a16="http://schemas.microsoft.com/office/drawing/2014/main" id="{545A2E07-D6F0-49EB-823E-B73754ECD5D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9761880" y="4295104"/>
            <a:ext cx="2045160" cy="1533600"/>
          </a:xfrm>
          <a:prstGeom prst="rect">
            <a:avLst/>
          </a:prstGeom>
          <a:ln>
            <a:noFill/>
          </a:ln>
        </p:spPr>
      </p:pic>
      <p:pic>
        <p:nvPicPr>
          <p:cNvPr id="5" name="Google Shape;187;p10">
            <a:extLst>
              <a:ext uri="{FF2B5EF4-FFF2-40B4-BE49-F238E27FC236}">
                <a16:creationId xmlns:a16="http://schemas.microsoft.com/office/drawing/2014/main" id="{DCBB66CA-76BE-47D3-BBE9-5A3E913E46AD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7486680" y="4293304"/>
            <a:ext cx="2055960" cy="1541520"/>
          </a:xfrm>
          <a:prstGeom prst="rect">
            <a:avLst/>
          </a:prstGeom>
          <a:ln>
            <a:noFill/>
          </a:ln>
        </p:spPr>
      </p:pic>
      <p:pic>
        <p:nvPicPr>
          <p:cNvPr id="6" name="Google Shape;188;p10">
            <a:extLst>
              <a:ext uri="{FF2B5EF4-FFF2-40B4-BE49-F238E27FC236}">
                <a16:creationId xmlns:a16="http://schemas.microsoft.com/office/drawing/2014/main" id="{ACBEC339-DD69-44C4-9641-14753C5BE57B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5211120" y="4293304"/>
            <a:ext cx="2055960" cy="1541520"/>
          </a:xfrm>
          <a:prstGeom prst="rect">
            <a:avLst/>
          </a:prstGeom>
          <a:ln>
            <a:noFill/>
          </a:ln>
        </p:spPr>
      </p:pic>
      <p:pic>
        <p:nvPicPr>
          <p:cNvPr id="7" name="Google Shape;189;p10">
            <a:extLst>
              <a:ext uri="{FF2B5EF4-FFF2-40B4-BE49-F238E27FC236}">
                <a16:creationId xmlns:a16="http://schemas.microsoft.com/office/drawing/2014/main" id="{B84BEB9A-07C3-40EE-998D-B83C0E7CE8C0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2943840" y="4293304"/>
            <a:ext cx="2047680" cy="1535400"/>
          </a:xfrm>
          <a:prstGeom prst="rect">
            <a:avLst/>
          </a:prstGeom>
          <a:ln>
            <a:noFill/>
          </a:ln>
        </p:spPr>
      </p:pic>
      <p:pic>
        <p:nvPicPr>
          <p:cNvPr id="8" name="Google Shape;190;p10">
            <a:extLst>
              <a:ext uri="{FF2B5EF4-FFF2-40B4-BE49-F238E27FC236}">
                <a16:creationId xmlns:a16="http://schemas.microsoft.com/office/drawing/2014/main" id="{27C3F9FB-862E-44A7-88F4-1E1D1745D6CA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609600" y="4293304"/>
            <a:ext cx="2047680" cy="15354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0921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1C9C28-F3F4-4BCF-98F2-FA4552A7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 Description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7E321A-3E64-480E-881B-765EEB150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You need to: </a:t>
            </a:r>
          </a:p>
          <a:p>
            <a:pPr lvl="1"/>
            <a:r>
              <a:rPr lang="en-US" altLang="zh-TW" dirty="0"/>
              <a:t>Implement a conditional GAN</a:t>
            </a:r>
          </a:p>
          <a:p>
            <a:pPr lvl="1"/>
            <a:r>
              <a:rPr lang="en-US" altLang="zh-TW" dirty="0"/>
              <a:t>Implement a conditional NF model</a:t>
            </a:r>
          </a:p>
          <a:p>
            <a:pPr lvl="1"/>
            <a:r>
              <a:rPr lang="en-US" altLang="zh-TW" dirty="0"/>
              <a:t>Use a pretrained classifier to evaluate accuracy</a:t>
            </a:r>
          </a:p>
          <a:p>
            <a:pPr lvl="1"/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CDC871B-84DE-4E7B-AED3-B738F095B2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7"/>
          <a:stretch/>
        </p:blipFill>
        <p:spPr>
          <a:xfrm>
            <a:off x="6872006" y="3290049"/>
            <a:ext cx="5077948" cy="332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10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F6C85-E4BA-422D-B87B-00B335AB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Implementation Details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4BE4E2-195E-4C75-8E09-F2617F6E4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447799"/>
            <a:ext cx="10363200" cy="5266765"/>
          </a:xfrm>
        </p:spPr>
        <p:txBody>
          <a:bodyPr>
            <a:normAutofit/>
          </a:bodyPr>
          <a:lstStyle/>
          <a:p>
            <a:r>
              <a:rPr lang="en-US" altLang="zh-TW" dirty="0"/>
              <a:t>We provide some network architectures in lab spec</a:t>
            </a:r>
          </a:p>
          <a:p>
            <a:endParaRPr lang="en-US" altLang="zh-TW" dirty="0"/>
          </a:p>
          <a:p>
            <a:r>
              <a:rPr lang="en-US" altLang="zh-TW" dirty="0">
                <a:solidFill>
                  <a:srgbClr val="FF0000"/>
                </a:solidFill>
              </a:rPr>
              <a:t>You can totally ignore suggested methods </a:t>
            </a:r>
            <a:r>
              <a:rPr lang="en-US" altLang="zh-TW" dirty="0"/>
              <a:t>&amp; use whatever you like</a:t>
            </a:r>
          </a:p>
          <a:p>
            <a:endParaRPr lang="en-US" altLang="zh-TW" dirty="0"/>
          </a:p>
          <a:p>
            <a:r>
              <a:rPr lang="en-US" altLang="zh-TW" dirty="0"/>
              <a:t>You cannot use other training data except for the provided files  (for example: background images) </a:t>
            </a:r>
          </a:p>
        </p:txBody>
      </p:sp>
    </p:spTree>
    <p:extLst>
      <p:ext uri="{BB962C8B-B14F-4D97-AF65-F5344CB8AC3E}">
        <p14:creationId xmlns:p14="http://schemas.microsoft.com/office/powerpoint/2010/main" val="1311480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F6C85-E4BA-422D-B87B-00B335AB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Implementation Details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4BE4E2-195E-4C75-8E09-F2617F6E4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447799"/>
            <a:ext cx="10363200" cy="5266765"/>
          </a:xfrm>
        </p:spPr>
        <p:txBody>
          <a:bodyPr>
            <a:normAutofit/>
          </a:bodyPr>
          <a:lstStyle/>
          <a:p>
            <a:r>
              <a:rPr lang="en-US" altLang="zh-TW" dirty="0"/>
              <a:t>We provided a pre-trained ResNet-18 &amp; evaluation model. You need to use </a:t>
            </a:r>
            <a:r>
              <a:rPr lang="en-US" altLang="zh-TW" i="1" dirty="0">
                <a:latin typeface="Adobe Garamond Pro" panose="02020502060506020403" pitchFamily="18" charset="0"/>
              </a:rPr>
              <a:t>eval(images, labels)</a:t>
            </a:r>
            <a:r>
              <a:rPr lang="en-US" altLang="zh-TW" i="1" dirty="0"/>
              <a:t> </a:t>
            </a:r>
            <a:r>
              <a:rPr lang="en-US" altLang="zh-TW" dirty="0"/>
              <a:t>to compute accuracy of your synthetic images</a:t>
            </a:r>
          </a:p>
          <a:p>
            <a:endParaRPr lang="en-US" altLang="zh-TW" dirty="0"/>
          </a:p>
          <a:p>
            <a:r>
              <a:rPr lang="en-US" altLang="zh-TW" dirty="0"/>
              <a:t>The resolution of input for pretrained classifier is 64x64. You can design your own output resolution for generator and resize it.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0619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0F6C85-E4BA-422D-B87B-00B335AB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Implementation Details – Task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4BE4E2-195E-4C75-8E09-F2617F6E4A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447799"/>
            <a:ext cx="10363200" cy="5266765"/>
          </a:xfrm>
        </p:spPr>
        <p:txBody>
          <a:bodyPr>
            <a:normAutofit/>
          </a:bodyPr>
          <a:lstStyle/>
          <a:p>
            <a:r>
              <a:rPr lang="en-US" altLang="zh-TW" dirty="0"/>
              <a:t>Output examples:</a:t>
            </a:r>
          </a:p>
          <a:p>
            <a:pPr lvl="1"/>
            <a:r>
              <a:rPr lang="en-US" altLang="zh-TW" dirty="0"/>
              <a:t>Accuracy: 0.667</a:t>
            </a:r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r>
              <a:rPr lang="en-US" altLang="zh-TW" dirty="0"/>
              <a:t>Accuracy: 0.847</a:t>
            </a:r>
            <a:endParaRPr lang="zh-TW" altLang="en-US" dirty="0"/>
          </a:p>
        </p:txBody>
      </p:sp>
      <p:pic>
        <p:nvPicPr>
          <p:cNvPr id="4" name="Google Shape;197;p11">
            <a:extLst>
              <a:ext uri="{FF2B5EF4-FFF2-40B4-BE49-F238E27FC236}">
                <a16:creationId xmlns:a16="http://schemas.microsoft.com/office/drawing/2014/main" id="{148E8694-3232-485E-A1C2-85DD6B185585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4709456" y="1731981"/>
            <a:ext cx="3940200" cy="1976760"/>
          </a:xfrm>
          <a:prstGeom prst="rect">
            <a:avLst/>
          </a:prstGeom>
          <a:ln>
            <a:noFill/>
          </a:ln>
        </p:spPr>
      </p:pic>
      <p:pic>
        <p:nvPicPr>
          <p:cNvPr id="5" name="Google Shape;198;p11">
            <a:extLst>
              <a:ext uri="{FF2B5EF4-FFF2-40B4-BE49-F238E27FC236}">
                <a16:creationId xmlns:a16="http://schemas.microsoft.com/office/drawing/2014/main" id="{5B484AA5-6C3D-4469-ACA1-434E237DE59F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709456" y="4104578"/>
            <a:ext cx="3940200" cy="19767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6775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B9BCC6"/>
      </a:dk1>
      <a:lt1>
        <a:sysClr val="window" lastClr="1C2228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926EEF9E5332014189F7C74EB70BD653" ma:contentTypeVersion="2" ma:contentTypeDescription="建立新的文件。" ma:contentTypeScope="" ma:versionID="5288506c3449552b983945fc4c29673e">
  <xsd:schema xmlns:xsd="http://www.w3.org/2001/XMLSchema" xmlns:xs="http://www.w3.org/2001/XMLSchema" xmlns:p="http://schemas.microsoft.com/office/2006/metadata/properties" xmlns:ns3="2b0f8a7f-8594-4226-a199-3b8ff7703bf0" targetNamespace="http://schemas.microsoft.com/office/2006/metadata/properties" ma:root="true" ma:fieldsID="23691bafaeab43f8dfd880a1e297f826" ns3:_="">
    <xsd:import namespace="2b0f8a7f-8594-4226-a199-3b8ff7703bf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0f8a7f-8594-4226-a199-3b8ff7703bf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A12A33-51E5-4AD8-B2AC-15E8296088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b0f8a7f-8594-4226-a199-3b8ff7703b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996830-C76F-47B5-B6BF-33E83CF7DA16}">
  <ds:schemaRefs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elements/1.1/"/>
    <ds:schemaRef ds:uri="2b0f8a7f-8594-4226-a199-3b8ff7703bf0"/>
    <ds:schemaRef ds:uri="http://purl.org/dc/terms/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9AEA3A4-115D-4BFE-9247-72BEF66796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512</TotalTime>
  <Words>515</Words>
  <Application>Microsoft Office PowerPoint</Application>
  <PresentationFormat>寬螢幕</PresentationFormat>
  <Paragraphs>88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5" baseType="lpstr">
      <vt:lpstr>Adobe Garamond Pro</vt:lpstr>
      <vt:lpstr>system-ui</vt:lpstr>
      <vt:lpstr>微軟正黑體</vt:lpstr>
      <vt:lpstr>新細明體</vt:lpstr>
      <vt:lpstr>Arial</vt:lpstr>
      <vt:lpstr>Calibri</vt:lpstr>
      <vt:lpstr>Calibri Light</vt:lpstr>
      <vt:lpstr>Ink Free</vt:lpstr>
      <vt:lpstr>Times</vt:lpstr>
      <vt:lpstr>Times New Roman</vt:lpstr>
      <vt:lpstr>Office 佈景主題</vt:lpstr>
      <vt:lpstr>NYCU 2021 Spring DLP Lab7: Let's Play GANs with Flows and friends</vt:lpstr>
      <vt:lpstr>Outline</vt:lpstr>
      <vt:lpstr>Important Dates</vt:lpstr>
      <vt:lpstr>Lab Description</vt:lpstr>
      <vt:lpstr>Lab Description – Task 1</vt:lpstr>
      <vt:lpstr>Lab Description – Task 1</vt:lpstr>
      <vt:lpstr>Implementation Details – Task 1</vt:lpstr>
      <vt:lpstr>Implementation Details – Task 1</vt:lpstr>
      <vt:lpstr>Implementation Details – Task 1</vt:lpstr>
      <vt:lpstr>Lab Description – Task 2</vt:lpstr>
      <vt:lpstr>Lab Description – Task 2</vt:lpstr>
      <vt:lpstr>Implementation Details – Task 2</vt:lpstr>
      <vt:lpstr>Scoring Criteria</vt:lpstr>
      <vt:lpstr>Have Fun~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NYCU 2021 Spring DLP Lab7</dc:title>
  <dc:creator>陳鵬宇</dc:creator>
  <cp:lastModifiedBy>sdnd93612@gmail.com</cp:lastModifiedBy>
  <cp:revision>3</cp:revision>
  <dcterms:created xsi:type="dcterms:W3CDTF">2021-05-24T05:37:30Z</dcterms:created>
  <dcterms:modified xsi:type="dcterms:W3CDTF">2021-06-02T04:22:27Z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0x010100926EEF9E5332014189F7C74EB70BD653</vt:lpwstr>
  </property>
</Properties>
</file>

<file path=docProps/thumbnail.jpeg>
</file>